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9" r:id="rId3"/>
    <p:sldId id="261" r:id="rId4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1" Type="http://schemas.openxmlformats.org/officeDocument/2006/relationships/notesSlide" Target="../notesSlides/notesSlide14.xml"/><Relationship Id="rId10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155"/>
          <p:cNvPicPr>
            <a:picLocks noChangeAspect="1"/>
          </p:cNvPicPr>
          <p:nvPr/>
        </p:nvPicPr>
        <p:blipFill rotWithShape="1"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8" b="16590"/>
          <a:stretch>
            <a:fillRect/>
          </a:stretch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157" name="Rectangle 15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74000">
                <a:schemeClr val="bg1">
                  <a:alpha val="98000"/>
                </a:schemeClr>
              </a:gs>
              <a:gs pos="23000">
                <a:srgbClr val="FFFFFF"/>
              </a:gs>
              <a:gs pos="0">
                <a:schemeClr val="bg1">
                  <a:alpha val="25000"/>
                </a:schemeClr>
              </a:gs>
              <a:gs pos="100000">
                <a:schemeClr val="bg1"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  <a:sym typeface="+mn-ea"/>
              </a:rPr>
              <a:t>                                                                                                  </a:t>
            </a:r>
            <a:endParaRPr lang="id-ID" sz="4400"/>
          </a:p>
        </p:txBody>
      </p:sp>
      <p:sp>
        <p:nvSpPr>
          <p:cNvPr id="162" name="Freeform 9"/>
          <p:cNvSpPr/>
          <p:nvPr/>
        </p:nvSpPr>
        <p:spPr bwMode="auto">
          <a:xfrm>
            <a:off x="-1" y="0"/>
            <a:ext cx="5311623" cy="6858000"/>
          </a:xfrm>
          <a:custGeom>
            <a:avLst/>
            <a:gdLst>
              <a:gd name="T0" fmla="*/ 0 w 1552"/>
              <a:gd name="T1" fmla="*/ 0 h 1112"/>
              <a:gd name="T2" fmla="*/ 782 w 1552"/>
              <a:gd name="T3" fmla="*/ 0 h 1112"/>
              <a:gd name="T4" fmla="*/ 1176 w 1552"/>
              <a:gd name="T5" fmla="*/ 307 h 1112"/>
              <a:gd name="T6" fmla="*/ 1552 w 1552"/>
              <a:gd name="T7" fmla="*/ 1112 h 1112"/>
              <a:gd name="T8" fmla="*/ 0 w 1552"/>
              <a:gd name="T9" fmla="*/ 1112 h 1112"/>
              <a:gd name="T10" fmla="*/ 0 w 1552"/>
              <a:gd name="T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52" h="1112">
                <a:moveTo>
                  <a:pt x="0" y="0"/>
                </a:moveTo>
                <a:cubicBezTo>
                  <a:pt x="782" y="0"/>
                  <a:pt x="782" y="0"/>
                  <a:pt x="782" y="0"/>
                </a:cubicBezTo>
                <a:cubicBezTo>
                  <a:pt x="939" y="0"/>
                  <a:pt x="1086" y="115"/>
                  <a:pt x="1176" y="307"/>
                </a:cubicBezTo>
                <a:cubicBezTo>
                  <a:pt x="1552" y="1112"/>
                  <a:pt x="1552" y="1112"/>
                  <a:pt x="1552" y="1112"/>
                </a:cubicBezTo>
                <a:cubicBezTo>
                  <a:pt x="0" y="1112"/>
                  <a:pt x="0" y="1112"/>
                  <a:pt x="0" y="111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10000">
                <a:srgbClr val="CBD6D2"/>
              </a:gs>
              <a:gs pos="100000">
                <a:srgbClr val="E6F0F1"/>
              </a:gs>
            </a:gsLst>
            <a:lin ang="5400000" scaled="0"/>
          </a:gradFill>
          <a:ln w="12700" cap="flat">
            <a:noFill/>
            <a:prstDash val="solid"/>
            <a:miter lim="800000"/>
          </a:ln>
          <a:effectLst>
            <a:outerShdw blurRad="50800" dir="10800000" algn="r" rotWithShape="0">
              <a:prstClr val="black">
                <a:alpha val="37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grpSp>
        <p:nvGrpSpPr>
          <p:cNvPr id="170" name="Group 169"/>
          <p:cNvGrpSpPr/>
          <p:nvPr/>
        </p:nvGrpSpPr>
        <p:grpSpPr>
          <a:xfrm>
            <a:off x="170815" y="3299184"/>
            <a:ext cx="4365625" cy="1403147"/>
            <a:chOff x="170815" y="3712092"/>
            <a:chExt cx="4365625" cy="1403147"/>
          </a:xfrm>
        </p:grpSpPr>
        <p:sp>
          <p:nvSpPr>
            <p:cNvPr id="153" name="TextBox 152"/>
            <p:cNvSpPr txBox="1"/>
            <p:nvPr/>
          </p:nvSpPr>
          <p:spPr>
            <a:xfrm>
              <a:off x="170815" y="3712092"/>
              <a:ext cx="4275455" cy="61531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r>
                <a:rPr lang="en-US" sz="4000" b="1" dirty="0">
                  <a:sym typeface="+mn-ea"/>
                </a:rPr>
                <a:t>Name : S.Deepan</a:t>
              </a:r>
              <a:endPara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70815" y="4342647"/>
              <a:ext cx="4365625" cy="6153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4000" b="1" dirty="0"/>
                <a:t>Reg No : 19MIS0102</a:t>
              </a:r>
              <a:endParaRPr lang="en-US" sz="4000" b="1" dirty="0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06682" y="4931089"/>
              <a:ext cx="3747794" cy="184150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 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2678430" y="444500"/>
            <a:ext cx="73615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4800" b="1">
                <a:solidFill>
                  <a:schemeClr val="accent6"/>
                </a:solidFill>
              </a:rPr>
              <a:t>             Juvenile care</a:t>
            </a:r>
            <a:endParaRPr lang="en-US" altLang="en-GB" sz="4800" b="1">
              <a:solidFill>
                <a:schemeClr val="accent6"/>
              </a:solidFill>
            </a:endParaRPr>
          </a:p>
          <a:p>
            <a:r>
              <a:rPr lang="en-US" altLang="en-GB" sz="4800" b="1">
                <a:solidFill>
                  <a:schemeClr val="accent6"/>
                </a:solidFill>
              </a:rPr>
              <a:t> Event Name  : Paathshala</a:t>
            </a:r>
            <a:endParaRPr lang="en-US" altLang="en-GB" sz="4800" b="1">
              <a:solidFill>
                <a:schemeClr val="accent6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189345" y="3305810"/>
            <a:ext cx="556323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4000" b="1"/>
              <a:t>Topic : Fun-Facts in</a:t>
            </a:r>
            <a:endParaRPr lang="en-US" altLang="en-GB" sz="4000" b="1"/>
          </a:p>
          <a:p>
            <a:r>
              <a:rPr lang="en-US" altLang="en-GB" sz="4000" b="1"/>
              <a:t>		Social Studies</a:t>
            </a:r>
            <a:endParaRPr lang="en-US" altLang="en-GB" sz="40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C</a:t>
            </a:r>
            <a:r>
              <a:rPr lang="en-GB" altLang="en-US" b="1"/>
              <a:t>ell </a:t>
            </a:r>
            <a:r>
              <a:rPr lang="en-US" altLang="en-GB" b="1"/>
              <a:t>P</a:t>
            </a:r>
            <a:r>
              <a:rPr lang="en-GB" altLang="en-US" b="1"/>
              <a:t>hone</a:t>
            </a:r>
            <a:endParaRPr lang="en-GB" altLang="en-US" b="1"/>
          </a:p>
        </p:txBody>
      </p:sp>
      <p:sp>
        <p:nvSpPr>
          <p:cNvPr id="44" name="Rectangle 43"/>
          <p:cNvSpPr/>
          <p:nvPr/>
        </p:nvSpPr>
        <p:spPr>
          <a:xfrm>
            <a:off x="1600835" y="1781175"/>
            <a:ext cx="8989695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Motorola is the first company discoverd the </a:t>
            </a:r>
            <a:r>
              <a:rPr kumimoji="0" lang="en-US" sz="2800" i="0" u="none" strike="noStrike" kern="1200" cap="none" spc="0" normalizeH="0" baseline="0" noProof="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cell phone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with a cost of $4000 at first time.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But now motoroal is not in the top 10 brands in the world it happend becuase of lack of technology improvement in motoroal 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24910" y="4204970"/>
            <a:ext cx="4968240" cy="2032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Mobile Phones</a:t>
            </a:r>
            <a:endParaRPr lang="en-US" altLang="en-GB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611630" y="1877695"/>
            <a:ext cx="8968105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More than </a:t>
            </a:r>
            <a:r>
              <a:rPr kumimoji="0" lang="en-US" sz="2800" i="0" u="none" strike="noStrike" kern="1200" cap="none" spc="0" normalizeH="0" baseline="0" noProof="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90% of mobile phone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are water-proof in china. Because they use there mobile phone while bathing.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So these is the reason china is producing more water-proof mobiles.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17085" y="4227195"/>
            <a:ext cx="3183890" cy="22650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Nokia 1100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461135" y="1691005"/>
            <a:ext cx="9270365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Nokia 1100 is world's best selling and most popular mobile ever used. It sold over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 crores peices around the world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4CD68"/>
                  </a:gs>
                  <a:gs pos="100000">
                    <a:srgbClr val="0B6E38"/>
                  </a:gs>
                </a:gsLst>
                <a:lin scaled="0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But today’s smart phone did not even get near to the sold ratio of Nokia 1100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32860" y="4465320"/>
            <a:ext cx="3803650" cy="1970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0280"/>
          </a:xfrm>
        </p:spPr>
        <p:txBody>
          <a:bodyPr/>
          <a:p>
            <a:pPr algn="ctr"/>
            <a:r>
              <a:rPr lang="en-US" altLang="en-GB" b="1"/>
              <a:t>Quiz Time :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461135" y="1408430"/>
            <a:ext cx="9270365" cy="4305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Find the odd one out from the following flags ?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Content Placeholder 4"/>
          <p:cNvSpPr/>
          <p:nvPr>
            <p:ph idx="1"/>
          </p:nvPr>
        </p:nvSpPr>
        <p:spPr>
          <a:xfrm flipH="1" flipV="1">
            <a:off x="635" y="0"/>
            <a:ext cx="102235" cy="76200"/>
          </a:xfrm>
        </p:spPr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pic>
        <p:nvPicPr>
          <p:cNvPr id="12" name="Picture 11"/>
          <p:cNvPicPr/>
          <p:nvPr/>
        </p:nvPicPr>
        <p:blipFill>
          <a:blip r:embed="rId1"/>
          <a:stretch>
            <a:fillRect/>
          </a:stretch>
        </p:blipFill>
        <p:spPr>
          <a:xfrm>
            <a:off x="986155" y="2584450"/>
            <a:ext cx="5184775" cy="3968750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2"/>
          <a:stretch>
            <a:fillRect/>
          </a:stretch>
        </p:blipFill>
        <p:spPr>
          <a:xfrm>
            <a:off x="6806565" y="2584450"/>
            <a:ext cx="4639945" cy="39687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Quiz Time :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461135" y="1408430"/>
            <a:ext cx="9270365" cy="4305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what is the difference between them ?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Content Placeholder 1"/>
          <p:cNvSpPr/>
          <p:nvPr>
            <p:ph sz="half" idx="1"/>
          </p:nvPr>
        </p:nvSpPr>
        <p:spPr/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460500" y="1989455"/>
            <a:ext cx="8696960" cy="47021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/>
            <a:r>
              <a:rPr lang="en-US" sz="3555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sym typeface="+mn-ea"/>
              </a:rPr>
              <a:t>what is the difference between them ?</a:t>
            </a:r>
            <a:br>
              <a:rPr kumimoji="0" lang="en-US" sz="3555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endParaRPr lang="en-US" altLang="en-GB" sz="3555" b="1"/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Content Placeholder 1"/>
          <p:cNvSpPr/>
          <p:nvPr>
            <p:ph sz="half" idx="1"/>
          </p:nvPr>
        </p:nvSpPr>
        <p:spPr/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sp>
        <p:nvSpPr>
          <p:cNvPr id="5" name="Content Placeholder 4"/>
          <p:cNvSpPr/>
          <p:nvPr>
            <p:ph sz="half" idx="2"/>
          </p:nvPr>
        </p:nvSpPr>
        <p:spPr>
          <a:xfrm flipH="1" flipV="1">
            <a:off x="0" y="-635"/>
            <a:ext cx="92710" cy="80010"/>
          </a:xfrm>
        </p:spPr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137208" y="1553993"/>
          <a:ext cx="8096532" cy="4800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98844"/>
                <a:gridCol w="2698844"/>
                <a:gridCol w="2698844"/>
              </a:tblGrid>
              <a:tr h="1600130">
                <a:tc>
                  <a:txBody>
                    <a:bodyPr/>
                    <a:lstStyle/>
                    <a:p>
                      <a:endParaRPr lang="en-US" sz="2400" b="1" cap="none" spc="50" dirty="0">
                        <a:ln w="0"/>
                        <a:solidFill>
                          <a:schemeClr val="bg2"/>
                        </a:solidFill>
                        <a:effectLst>
                          <a:innerShdw blurRad="63500" dist="50800" dir="13500000">
                            <a:srgbClr val="000000">
                              <a:alpha val="50000"/>
                            </a:srgbClr>
                          </a:innerShdw>
                        </a:effectLst>
                      </a:endParaRPr>
                    </a:p>
                  </a:txBody>
                  <a:tcPr marL="68580" marR="68580" marT="34290" marB="3429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600130"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600130"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ln w="57150"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04" y="1621859"/>
            <a:ext cx="1964531" cy="13073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373" y="1643291"/>
            <a:ext cx="2028825" cy="12644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149" y="1657578"/>
            <a:ext cx="2050256" cy="12501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05" y="3244611"/>
            <a:ext cx="1964531" cy="121443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149" y="3244611"/>
            <a:ext cx="2050256" cy="13073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464" y="3244611"/>
            <a:ext cx="1992734" cy="12144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05" y="4848276"/>
            <a:ext cx="1964531" cy="13644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373" y="4848276"/>
            <a:ext cx="2028825" cy="136445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149" y="4888794"/>
            <a:ext cx="2050256" cy="1323938"/>
          </a:xfrm>
          <a:prstGeom prst="rect">
            <a:avLst/>
          </a:prstGeom>
        </p:spPr>
      </p:pic>
      <p:sp>
        <p:nvSpPr>
          <p:cNvPr id="17" name="TextBox 37"/>
          <p:cNvSpPr txBox="1"/>
          <p:nvPr/>
        </p:nvSpPr>
        <p:spPr>
          <a:xfrm>
            <a:off x="2271018" y="2381355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Indonesia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Box 38"/>
          <p:cNvSpPr txBox="1"/>
          <p:nvPr/>
        </p:nvSpPr>
        <p:spPr>
          <a:xfrm>
            <a:off x="5157520" y="2381354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Poland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39"/>
          <p:cNvSpPr txBox="1"/>
          <p:nvPr/>
        </p:nvSpPr>
        <p:spPr>
          <a:xfrm>
            <a:off x="8269209" y="2469153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Finland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40"/>
          <p:cNvSpPr txBox="1"/>
          <p:nvPr/>
        </p:nvSpPr>
        <p:spPr>
          <a:xfrm>
            <a:off x="2523982" y="3669430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France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TextBox 41"/>
          <p:cNvSpPr txBox="1"/>
          <p:nvPr/>
        </p:nvSpPr>
        <p:spPr>
          <a:xfrm>
            <a:off x="5125373" y="3632539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Netherlands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42"/>
          <p:cNvSpPr txBox="1"/>
          <p:nvPr/>
        </p:nvSpPr>
        <p:spPr>
          <a:xfrm>
            <a:off x="7827149" y="4011475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Thailand 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Box 43"/>
          <p:cNvSpPr txBox="1"/>
          <p:nvPr/>
        </p:nvSpPr>
        <p:spPr>
          <a:xfrm>
            <a:off x="2824366" y="5774151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Norway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TextBox 44"/>
          <p:cNvSpPr txBox="1"/>
          <p:nvPr/>
        </p:nvSpPr>
        <p:spPr>
          <a:xfrm>
            <a:off x="5157520" y="5311213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U.K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TextBox 45"/>
          <p:cNvSpPr txBox="1"/>
          <p:nvPr/>
        </p:nvSpPr>
        <p:spPr>
          <a:xfrm>
            <a:off x="8148298" y="5554860"/>
            <a:ext cx="1964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Australia</a:t>
            </a:r>
            <a:endParaRPr lang="en-US" sz="2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T</a:t>
            </a:r>
            <a:endParaRPr lang="en-US" altLang="en-GB" b="1"/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Content Placeholder 1"/>
          <p:cNvSpPr/>
          <p:nvPr>
            <p:ph sz="half" idx="1"/>
          </p:nvPr>
        </p:nvSpPr>
        <p:spPr/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sp>
        <p:nvSpPr>
          <p:cNvPr id="5" name="Content Placeholder 4"/>
          <p:cNvSpPr/>
          <p:nvPr>
            <p:ph sz="half" idx="2"/>
          </p:nvPr>
        </p:nvSpPr>
        <p:spPr/>
        <p:txBody>
          <a:bodyPr/>
          <a:p>
            <a:endParaRPr lang="en-GB" altLang="en-US"/>
          </a:p>
        </p:txBody>
      </p:sp>
      <p:grpSp>
        <p:nvGrpSpPr>
          <p:cNvPr id="182" name="Group 181"/>
          <p:cNvGrpSpPr/>
          <p:nvPr/>
        </p:nvGrpSpPr>
        <p:grpSpPr>
          <a:xfrm>
            <a:off x="0" y="0"/>
            <a:ext cx="12192000" cy="6870700"/>
            <a:chOff x="-165100" y="-602239"/>
            <a:chExt cx="12192002" cy="6883400"/>
          </a:xfrm>
        </p:grpSpPr>
        <p:pic>
          <p:nvPicPr>
            <p:cNvPr id="180" name="Picture 179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64" b="6041"/>
            <a:stretch>
              <a:fillRect/>
            </a:stretch>
          </p:blipFill>
          <p:spPr>
            <a:xfrm>
              <a:off x="-165100" y="-602239"/>
              <a:ext cx="12192002" cy="6883400"/>
            </a:xfrm>
            <a:prstGeom prst="rect">
              <a:avLst/>
            </a:prstGeom>
          </p:spPr>
        </p:pic>
        <p:sp>
          <p:nvSpPr>
            <p:cNvPr id="181" name="Rectangle 180"/>
            <p:cNvSpPr/>
            <p:nvPr/>
          </p:nvSpPr>
          <p:spPr>
            <a:xfrm>
              <a:off x="-165098" y="-602239"/>
              <a:ext cx="12191999" cy="6883400"/>
            </a:xfrm>
            <a:prstGeom prst="rect">
              <a:avLst/>
            </a:prstGeom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184" name="Freeform 5"/>
          <p:cNvSpPr/>
          <p:nvPr/>
        </p:nvSpPr>
        <p:spPr bwMode="auto">
          <a:xfrm>
            <a:off x="4922" y="-183977"/>
            <a:ext cx="12187237" cy="2424113"/>
          </a:xfrm>
          <a:custGeom>
            <a:avLst/>
            <a:gdLst>
              <a:gd name="T0" fmla="*/ 0 w 7680"/>
              <a:gd name="T1" fmla="*/ 158 h 1526"/>
              <a:gd name="T2" fmla="*/ 1764 w 7680"/>
              <a:gd name="T3" fmla="*/ 742 h 1526"/>
              <a:gd name="T4" fmla="*/ 3780 w 7680"/>
              <a:gd name="T5" fmla="*/ 622 h 1526"/>
              <a:gd name="T6" fmla="*/ 5678 w 7680"/>
              <a:gd name="T7" fmla="*/ 175 h 1526"/>
              <a:gd name="T8" fmla="*/ 7680 w 7680"/>
              <a:gd name="T9" fmla="*/ 822 h 1526"/>
              <a:gd name="T10" fmla="*/ 7680 w 7680"/>
              <a:gd name="T11" fmla="*/ 1390 h 1526"/>
              <a:gd name="T12" fmla="*/ 6236 w 7680"/>
              <a:gd name="T13" fmla="*/ 1286 h 1526"/>
              <a:gd name="T14" fmla="*/ 3317 w 7680"/>
              <a:gd name="T15" fmla="*/ 578 h 1526"/>
              <a:gd name="T16" fmla="*/ 724 w 7680"/>
              <a:gd name="T17" fmla="*/ 982 h 1526"/>
              <a:gd name="T18" fmla="*/ 0 w 7680"/>
              <a:gd name="T19" fmla="*/ 768 h 1526"/>
              <a:gd name="T20" fmla="*/ 0 w 7680"/>
              <a:gd name="T21" fmla="*/ 158 h 1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680" h="1526">
                <a:moveTo>
                  <a:pt x="0" y="158"/>
                </a:moveTo>
                <a:cubicBezTo>
                  <a:pt x="436" y="174"/>
                  <a:pt x="1204" y="438"/>
                  <a:pt x="1764" y="742"/>
                </a:cubicBezTo>
                <a:cubicBezTo>
                  <a:pt x="2324" y="1046"/>
                  <a:pt x="3100" y="1070"/>
                  <a:pt x="3780" y="622"/>
                </a:cubicBezTo>
                <a:cubicBezTo>
                  <a:pt x="4460" y="174"/>
                  <a:pt x="5089" y="0"/>
                  <a:pt x="5678" y="175"/>
                </a:cubicBezTo>
                <a:cubicBezTo>
                  <a:pt x="6268" y="350"/>
                  <a:pt x="7076" y="910"/>
                  <a:pt x="7680" y="822"/>
                </a:cubicBezTo>
                <a:cubicBezTo>
                  <a:pt x="7680" y="1390"/>
                  <a:pt x="7680" y="1390"/>
                  <a:pt x="7680" y="1390"/>
                </a:cubicBezTo>
                <a:cubicBezTo>
                  <a:pt x="7680" y="1390"/>
                  <a:pt x="7036" y="1526"/>
                  <a:pt x="6236" y="1286"/>
                </a:cubicBezTo>
                <a:cubicBezTo>
                  <a:pt x="5436" y="1046"/>
                  <a:pt x="4246" y="542"/>
                  <a:pt x="3317" y="578"/>
                </a:cubicBezTo>
                <a:cubicBezTo>
                  <a:pt x="2388" y="614"/>
                  <a:pt x="1260" y="1006"/>
                  <a:pt x="724" y="982"/>
                </a:cubicBezTo>
                <a:cubicBezTo>
                  <a:pt x="188" y="958"/>
                  <a:pt x="0" y="768"/>
                  <a:pt x="0" y="768"/>
                </a:cubicBezTo>
                <a:lnTo>
                  <a:pt x="0" y="158"/>
                </a:lnTo>
                <a:close/>
              </a:path>
            </a:pathLst>
          </a:custGeom>
          <a:solidFill>
            <a:srgbClr val="0DB04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5" name="Freeform 6"/>
          <p:cNvSpPr/>
          <p:nvPr/>
        </p:nvSpPr>
        <p:spPr bwMode="auto">
          <a:xfrm>
            <a:off x="-113982" y="-183977"/>
            <a:ext cx="12187237" cy="2135188"/>
          </a:xfrm>
          <a:custGeom>
            <a:avLst/>
            <a:gdLst>
              <a:gd name="T0" fmla="*/ 0 w 7680"/>
              <a:gd name="T1" fmla="*/ 1088 h 1344"/>
              <a:gd name="T2" fmla="*/ 1708 w 7680"/>
              <a:gd name="T3" fmla="*/ 1328 h 1344"/>
              <a:gd name="T4" fmla="*/ 5308 w 7680"/>
              <a:gd name="T5" fmla="*/ 664 h 1344"/>
              <a:gd name="T6" fmla="*/ 7680 w 7680"/>
              <a:gd name="T7" fmla="*/ 1264 h 1344"/>
              <a:gd name="T8" fmla="*/ 7680 w 7680"/>
              <a:gd name="T9" fmla="*/ 376 h 1344"/>
              <a:gd name="T10" fmla="*/ 4532 w 7680"/>
              <a:gd name="T11" fmla="*/ 192 h 1344"/>
              <a:gd name="T12" fmla="*/ 0 w 7680"/>
              <a:gd name="T13" fmla="*/ 80 h 1344"/>
              <a:gd name="T14" fmla="*/ 0 w 7680"/>
              <a:gd name="T15" fmla="*/ 1088 h 1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0" h="1344">
                <a:moveTo>
                  <a:pt x="0" y="1088"/>
                </a:moveTo>
                <a:cubicBezTo>
                  <a:pt x="0" y="1088"/>
                  <a:pt x="532" y="1344"/>
                  <a:pt x="1708" y="1328"/>
                </a:cubicBezTo>
                <a:cubicBezTo>
                  <a:pt x="2884" y="1312"/>
                  <a:pt x="4004" y="624"/>
                  <a:pt x="5308" y="664"/>
                </a:cubicBezTo>
                <a:cubicBezTo>
                  <a:pt x="6612" y="704"/>
                  <a:pt x="7680" y="1264"/>
                  <a:pt x="7680" y="1264"/>
                </a:cubicBezTo>
                <a:cubicBezTo>
                  <a:pt x="7680" y="376"/>
                  <a:pt x="7680" y="376"/>
                  <a:pt x="7680" y="376"/>
                </a:cubicBezTo>
                <a:cubicBezTo>
                  <a:pt x="7680" y="376"/>
                  <a:pt x="5676" y="0"/>
                  <a:pt x="4532" y="192"/>
                </a:cubicBezTo>
                <a:cubicBezTo>
                  <a:pt x="3388" y="384"/>
                  <a:pt x="732" y="496"/>
                  <a:pt x="0" y="80"/>
                </a:cubicBezTo>
                <a:lnTo>
                  <a:pt x="0" y="1088"/>
                </a:lnTo>
                <a:close/>
              </a:path>
            </a:pathLst>
          </a:custGeom>
          <a:solidFill>
            <a:srgbClr val="0071B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26440" y="3310890"/>
            <a:ext cx="249110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 u="sng" dirty="0" smtClean="0">
                <a:sym typeface="+mn-ea"/>
              </a:rPr>
              <a:t>Question 1:</a:t>
            </a:r>
            <a:endParaRPr lang="en-US" sz="2000" b="1" u="sng" dirty="0" smtClean="0">
              <a:sym typeface="+mn-ea"/>
            </a:endParaRPr>
          </a:p>
          <a:p>
            <a:r>
              <a:rPr lang="en-US" sz="2000" b="1" dirty="0" smtClean="0">
                <a:sym typeface="+mn-ea"/>
              </a:rPr>
              <a:t>Peninsular Regions:</a:t>
            </a:r>
            <a:endParaRPr lang="en-US" sz="2000" b="1" dirty="0" smtClean="0"/>
          </a:p>
          <a:p>
            <a:r>
              <a:rPr lang="en-US" sz="2000" dirty="0" smtClean="0">
                <a:sym typeface="+mn-ea"/>
              </a:rPr>
              <a:t>India</a:t>
            </a:r>
            <a:endParaRPr lang="en-US" sz="2000" dirty="0" smtClean="0"/>
          </a:p>
          <a:p>
            <a:r>
              <a:rPr lang="en-US" sz="2000" dirty="0" smtClean="0">
                <a:sym typeface="+mn-ea"/>
              </a:rPr>
              <a:t>Singapore</a:t>
            </a:r>
            <a:endParaRPr lang="en-US" sz="2000" dirty="0" smtClean="0"/>
          </a:p>
          <a:p>
            <a:r>
              <a:rPr lang="en-US" sz="2000" dirty="0" smtClean="0">
                <a:sym typeface="+mn-ea"/>
              </a:rPr>
              <a:t>Italy</a:t>
            </a:r>
            <a:endParaRPr lang="en-US" sz="2000" b="1" dirty="0"/>
          </a:p>
          <a:p>
            <a:r>
              <a:rPr lang="en-US" sz="2000" b="1" dirty="0" err="1" smtClean="0">
                <a:sym typeface="+mn-ea"/>
              </a:rPr>
              <a:t>SriLanka</a:t>
            </a:r>
            <a:r>
              <a:rPr lang="en-US" sz="2000" b="1" dirty="0" smtClean="0">
                <a:sym typeface="+mn-ea"/>
              </a:rPr>
              <a:t> - Island</a:t>
            </a:r>
            <a:endParaRPr lang="en-US" sz="2000" b="1" dirty="0" smtClean="0"/>
          </a:p>
          <a:p>
            <a:endParaRPr lang="en-GB" altLang="en-US" sz="2000"/>
          </a:p>
        </p:txBody>
      </p:sp>
      <p:sp>
        <p:nvSpPr>
          <p:cNvPr id="8" name="Text Box 7"/>
          <p:cNvSpPr txBox="1"/>
          <p:nvPr/>
        </p:nvSpPr>
        <p:spPr>
          <a:xfrm>
            <a:off x="3701415" y="3310890"/>
            <a:ext cx="420433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 u="sng" dirty="0" smtClean="0">
                <a:sym typeface="+mn-ea"/>
              </a:rPr>
              <a:t>Question 2:</a:t>
            </a:r>
            <a:endParaRPr lang="en-US" sz="2000" b="1" u="sng" dirty="0" smtClean="0">
              <a:sym typeface="+mn-ea"/>
            </a:endParaRPr>
          </a:p>
          <a:p>
            <a:r>
              <a:rPr lang="en-US" sz="2000" dirty="0" smtClean="0">
                <a:sym typeface="+mn-ea"/>
              </a:rPr>
              <a:t>Except last two, others are wonders of the world.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>
                <a:sym typeface="+mn-ea"/>
              </a:rPr>
              <a:t>The last two are Thar desert and Himalayas respectively.</a:t>
            </a:r>
            <a:endParaRPr lang="en-US" sz="2000" dirty="0"/>
          </a:p>
          <a:p>
            <a:endParaRPr lang="en-GB" altLang="en-US" sz="2000"/>
          </a:p>
        </p:txBody>
      </p:sp>
      <p:sp>
        <p:nvSpPr>
          <p:cNvPr id="9" name="Text Box 8"/>
          <p:cNvSpPr txBox="1"/>
          <p:nvPr/>
        </p:nvSpPr>
        <p:spPr>
          <a:xfrm>
            <a:off x="8293735" y="3310890"/>
            <a:ext cx="353568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000" b="1" u="sng" dirty="0">
                <a:sym typeface="+mn-ea"/>
              </a:rPr>
              <a:t>Question 3 :</a:t>
            </a:r>
            <a:endParaRPr lang="en-US" sz="2000" b="1" u="sng" dirty="0">
              <a:sym typeface="+mn-ea"/>
            </a:endParaRPr>
          </a:p>
          <a:p>
            <a:r>
              <a:rPr lang="en-US" sz="2000" b="1" dirty="0">
                <a:sym typeface="+mn-ea"/>
              </a:rPr>
              <a:t>Asian:</a:t>
            </a:r>
            <a:r>
              <a:rPr lang="en-US" sz="2000" dirty="0">
                <a:sym typeface="+mn-ea"/>
              </a:rPr>
              <a:t> Indonesia, Thailand</a:t>
            </a:r>
            <a:endParaRPr lang="en-US" sz="2000" dirty="0"/>
          </a:p>
          <a:p>
            <a:endParaRPr lang="en-US" sz="2000" dirty="0"/>
          </a:p>
          <a:p>
            <a:r>
              <a:rPr lang="en-US" sz="2000" b="1" dirty="0">
                <a:sym typeface="+mn-ea"/>
              </a:rPr>
              <a:t>Europe:</a:t>
            </a:r>
            <a:r>
              <a:rPr lang="en-US" sz="2000" dirty="0">
                <a:sym typeface="+mn-ea"/>
              </a:rPr>
              <a:t> Poland, Finland, France, Netherlands, U.K, Norway</a:t>
            </a:r>
            <a:endParaRPr lang="en-US" sz="2000" dirty="0"/>
          </a:p>
          <a:p>
            <a:endParaRPr lang="en-US" sz="2000" dirty="0"/>
          </a:p>
          <a:p>
            <a:r>
              <a:rPr lang="en-US" sz="2000" b="1" dirty="0">
                <a:sym typeface="+mn-ea"/>
              </a:rPr>
              <a:t>Australia</a:t>
            </a:r>
            <a:r>
              <a:rPr lang="en-US" sz="2000" dirty="0">
                <a:sym typeface="+mn-ea"/>
              </a:rPr>
              <a:t> : Itself a continent.</a:t>
            </a:r>
            <a:endParaRPr lang="en-US" sz="2000" dirty="0"/>
          </a:p>
          <a:p>
            <a:endParaRPr lang="en-GB" altLang="en-US" sz="2000"/>
          </a:p>
        </p:txBody>
      </p:sp>
      <p:sp>
        <p:nvSpPr>
          <p:cNvPr id="4" name="Text Box 3"/>
          <p:cNvSpPr txBox="1"/>
          <p:nvPr/>
        </p:nvSpPr>
        <p:spPr>
          <a:xfrm>
            <a:off x="2975610" y="1951355"/>
            <a:ext cx="6069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6000" b="1"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</a:rPr>
              <a:t>Answers </a:t>
            </a:r>
            <a:endParaRPr lang="en-US" altLang="en-GB" sz="6000" b="1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T</a:t>
            </a:r>
            <a:endParaRPr lang="en-US" altLang="en-GB" b="1"/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Content Placeholder 1"/>
          <p:cNvSpPr/>
          <p:nvPr>
            <p:ph sz="half" idx="1"/>
          </p:nvPr>
        </p:nvSpPr>
        <p:spPr/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sp>
        <p:nvSpPr>
          <p:cNvPr id="5" name="Content Placeholder 4"/>
          <p:cNvSpPr/>
          <p:nvPr>
            <p:ph sz="half" idx="2"/>
          </p:nvPr>
        </p:nvSpPr>
        <p:spPr/>
        <p:txBody>
          <a:bodyPr/>
          <a:p>
            <a:endParaRPr lang="en-GB" altLang="en-US"/>
          </a:p>
        </p:txBody>
      </p:sp>
      <p:grpSp>
        <p:nvGrpSpPr>
          <p:cNvPr id="182" name="Group 181"/>
          <p:cNvGrpSpPr/>
          <p:nvPr/>
        </p:nvGrpSpPr>
        <p:grpSpPr>
          <a:xfrm>
            <a:off x="0" y="0"/>
            <a:ext cx="12192000" cy="6870700"/>
            <a:chOff x="-165100" y="-602239"/>
            <a:chExt cx="12192002" cy="6883400"/>
          </a:xfrm>
        </p:grpSpPr>
        <p:pic>
          <p:nvPicPr>
            <p:cNvPr id="180" name="Picture 179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64" b="6041"/>
            <a:stretch>
              <a:fillRect/>
            </a:stretch>
          </p:blipFill>
          <p:spPr>
            <a:xfrm>
              <a:off x="-165100" y="-602239"/>
              <a:ext cx="12192002" cy="6883400"/>
            </a:xfrm>
            <a:prstGeom prst="rect">
              <a:avLst/>
            </a:prstGeom>
          </p:spPr>
        </p:pic>
        <p:sp>
          <p:nvSpPr>
            <p:cNvPr id="181" name="Rectangle 180"/>
            <p:cNvSpPr/>
            <p:nvPr/>
          </p:nvSpPr>
          <p:spPr>
            <a:xfrm>
              <a:off x="-165098" y="-602239"/>
              <a:ext cx="12191999" cy="6883400"/>
            </a:xfrm>
            <a:prstGeom prst="rect">
              <a:avLst/>
            </a:prstGeom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chemeClr val="bg1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184" name="Freeform 5"/>
          <p:cNvSpPr/>
          <p:nvPr/>
        </p:nvSpPr>
        <p:spPr bwMode="auto">
          <a:xfrm>
            <a:off x="4922" y="-183977"/>
            <a:ext cx="12187237" cy="2424113"/>
          </a:xfrm>
          <a:custGeom>
            <a:avLst/>
            <a:gdLst>
              <a:gd name="T0" fmla="*/ 0 w 7680"/>
              <a:gd name="T1" fmla="*/ 158 h 1526"/>
              <a:gd name="T2" fmla="*/ 1764 w 7680"/>
              <a:gd name="T3" fmla="*/ 742 h 1526"/>
              <a:gd name="T4" fmla="*/ 3780 w 7680"/>
              <a:gd name="T5" fmla="*/ 622 h 1526"/>
              <a:gd name="T6" fmla="*/ 5678 w 7680"/>
              <a:gd name="T7" fmla="*/ 175 h 1526"/>
              <a:gd name="T8" fmla="*/ 7680 w 7680"/>
              <a:gd name="T9" fmla="*/ 822 h 1526"/>
              <a:gd name="T10" fmla="*/ 7680 w 7680"/>
              <a:gd name="T11" fmla="*/ 1390 h 1526"/>
              <a:gd name="T12" fmla="*/ 6236 w 7680"/>
              <a:gd name="T13" fmla="*/ 1286 h 1526"/>
              <a:gd name="T14" fmla="*/ 3317 w 7680"/>
              <a:gd name="T15" fmla="*/ 578 h 1526"/>
              <a:gd name="T16" fmla="*/ 724 w 7680"/>
              <a:gd name="T17" fmla="*/ 982 h 1526"/>
              <a:gd name="T18" fmla="*/ 0 w 7680"/>
              <a:gd name="T19" fmla="*/ 768 h 1526"/>
              <a:gd name="T20" fmla="*/ 0 w 7680"/>
              <a:gd name="T21" fmla="*/ 158 h 1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680" h="1526">
                <a:moveTo>
                  <a:pt x="0" y="158"/>
                </a:moveTo>
                <a:cubicBezTo>
                  <a:pt x="436" y="174"/>
                  <a:pt x="1204" y="438"/>
                  <a:pt x="1764" y="742"/>
                </a:cubicBezTo>
                <a:cubicBezTo>
                  <a:pt x="2324" y="1046"/>
                  <a:pt x="3100" y="1070"/>
                  <a:pt x="3780" y="622"/>
                </a:cubicBezTo>
                <a:cubicBezTo>
                  <a:pt x="4460" y="174"/>
                  <a:pt x="5089" y="0"/>
                  <a:pt x="5678" y="175"/>
                </a:cubicBezTo>
                <a:cubicBezTo>
                  <a:pt x="6268" y="350"/>
                  <a:pt x="7076" y="910"/>
                  <a:pt x="7680" y="822"/>
                </a:cubicBezTo>
                <a:cubicBezTo>
                  <a:pt x="7680" y="1390"/>
                  <a:pt x="7680" y="1390"/>
                  <a:pt x="7680" y="1390"/>
                </a:cubicBezTo>
                <a:cubicBezTo>
                  <a:pt x="7680" y="1390"/>
                  <a:pt x="7036" y="1526"/>
                  <a:pt x="6236" y="1286"/>
                </a:cubicBezTo>
                <a:cubicBezTo>
                  <a:pt x="5436" y="1046"/>
                  <a:pt x="4246" y="542"/>
                  <a:pt x="3317" y="578"/>
                </a:cubicBezTo>
                <a:cubicBezTo>
                  <a:pt x="2388" y="614"/>
                  <a:pt x="1260" y="1006"/>
                  <a:pt x="724" y="982"/>
                </a:cubicBezTo>
                <a:cubicBezTo>
                  <a:pt x="188" y="958"/>
                  <a:pt x="0" y="768"/>
                  <a:pt x="0" y="768"/>
                </a:cubicBezTo>
                <a:lnTo>
                  <a:pt x="0" y="158"/>
                </a:lnTo>
                <a:close/>
              </a:path>
            </a:pathLst>
          </a:custGeom>
          <a:solidFill>
            <a:srgbClr val="0DB04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5" name="Freeform 6"/>
          <p:cNvSpPr/>
          <p:nvPr/>
        </p:nvSpPr>
        <p:spPr bwMode="auto">
          <a:xfrm>
            <a:off x="-113982" y="-183977"/>
            <a:ext cx="12187237" cy="2135188"/>
          </a:xfrm>
          <a:custGeom>
            <a:avLst/>
            <a:gdLst>
              <a:gd name="T0" fmla="*/ 0 w 7680"/>
              <a:gd name="T1" fmla="*/ 1088 h 1344"/>
              <a:gd name="T2" fmla="*/ 1708 w 7680"/>
              <a:gd name="T3" fmla="*/ 1328 h 1344"/>
              <a:gd name="T4" fmla="*/ 5308 w 7680"/>
              <a:gd name="T5" fmla="*/ 664 h 1344"/>
              <a:gd name="T6" fmla="*/ 7680 w 7680"/>
              <a:gd name="T7" fmla="*/ 1264 h 1344"/>
              <a:gd name="T8" fmla="*/ 7680 w 7680"/>
              <a:gd name="T9" fmla="*/ 376 h 1344"/>
              <a:gd name="T10" fmla="*/ 4532 w 7680"/>
              <a:gd name="T11" fmla="*/ 192 h 1344"/>
              <a:gd name="T12" fmla="*/ 0 w 7680"/>
              <a:gd name="T13" fmla="*/ 80 h 1344"/>
              <a:gd name="T14" fmla="*/ 0 w 7680"/>
              <a:gd name="T15" fmla="*/ 1088 h 1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0" h="1344">
                <a:moveTo>
                  <a:pt x="0" y="1088"/>
                </a:moveTo>
                <a:cubicBezTo>
                  <a:pt x="0" y="1088"/>
                  <a:pt x="532" y="1344"/>
                  <a:pt x="1708" y="1328"/>
                </a:cubicBezTo>
                <a:cubicBezTo>
                  <a:pt x="2884" y="1312"/>
                  <a:pt x="4004" y="624"/>
                  <a:pt x="5308" y="664"/>
                </a:cubicBezTo>
                <a:cubicBezTo>
                  <a:pt x="6612" y="704"/>
                  <a:pt x="7680" y="1264"/>
                  <a:pt x="7680" y="1264"/>
                </a:cubicBezTo>
                <a:cubicBezTo>
                  <a:pt x="7680" y="376"/>
                  <a:pt x="7680" y="376"/>
                  <a:pt x="7680" y="376"/>
                </a:cubicBezTo>
                <a:cubicBezTo>
                  <a:pt x="7680" y="376"/>
                  <a:pt x="5676" y="0"/>
                  <a:pt x="4532" y="192"/>
                </a:cubicBezTo>
                <a:cubicBezTo>
                  <a:pt x="3388" y="384"/>
                  <a:pt x="732" y="496"/>
                  <a:pt x="0" y="80"/>
                </a:cubicBezTo>
                <a:lnTo>
                  <a:pt x="0" y="1088"/>
                </a:lnTo>
                <a:close/>
              </a:path>
            </a:pathLst>
          </a:custGeom>
          <a:solidFill>
            <a:srgbClr val="0071B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849880" y="2786380"/>
            <a:ext cx="60693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9600" b="1"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</a:rPr>
              <a:t>Thank You</a:t>
            </a:r>
            <a:endParaRPr lang="en-US" altLang="en-GB" sz="9600" b="1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 sz="800"/>
              <a:t>.</a:t>
            </a:r>
            <a:endParaRPr lang="en-US" altLang="en-GB" sz="800"/>
          </a:p>
        </p:txBody>
      </p:sp>
      <p:sp>
        <p:nvSpPr>
          <p:cNvPr id="44" name="Rectangle 43"/>
          <p:cNvSpPr/>
          <p:nvPr/>
        </p:nvSpPr>
        <p:spPr>
          <a:xfrm>
            <a:off x="922020" y="1748790"/>
            <a:ext cx="10348595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Galileo Galilei didn't invent the telescope. 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The first inventor of the telescope is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Hans Lipperhey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was a German-Dutch spectacle-maker. 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He is commonly associated with the invention of the telescope, because he was the first one who tried to obtain a patent for it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3352165" y="399415"/>
            <a:ext cx="48507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4800"/>
              <a:t>Telescope</a:t>
            </a:r>
            <a:endParaRPr lang="en-US" altLang="en-GB" sz="4800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10285" y="4196715"/>
            <a:ext cx="2949575" cy="237744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52715" y="4197350"/>
            <a:ext cx="2687320" cy="23774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Newton Method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2927057" y="1845813"/>
            <a:ext cx="6726506" cy="1723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ea typeface="+mn-ea"/>
                <a:cs typeface="+mn-lt"/>
              </a:rPr>
              <a:t>Sir Isaac Newton didnot invented the Newton’s method. 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ea typeface="+mn-ea"/>
              <a:cs typeface="+mn-lt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ea typeface="+mn-ea"/>
                <a:cs typeface="+mn-lt"/>
              </a:rPr>
              <a:t>Joseph Raphson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ea typeface="+mn-ea"/>
                <a:cs typeface="+mn-lt"/>
              </a:rPr>
              <a:t> pusblished  the same method 50 years eariler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ea typeface="+mn-ea"/>
              <a:cs typeface="+mn-lt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050415" y="3967480"/>
            <a:ext cx="1851025" cy="24511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58125" y="3967480"/>
            <a:ext cx="2099945" cy="199834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534275" y="6134100"/>
            <a:ext cx="28778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3200"/>
              <a:t>Joseph Raphson</a:t>
            </a:r>
            <a:endParaRPr lang="en-US" altLang="en-GB"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Unknown Fact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999615" y="1553845"/>
            <a:ext cx="9065260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India now claims to be the world's </a:t>
            </a:r>
            <a:r>
              <a:rPr kumimoji="0" lang="en-US" sz="2800" i="0" u="none" strike="noStrike" kern="1200" cap="none" spc="0" normalizeH="0" baseline="0" noProof="0" dirty="0"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second-largest 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English-speaking country. 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The most reliable estimate is around 10% of its population or 125 million people,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248150" y="4147820"/>
            <a:ext cx="3565525" cy="22307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Pepsi and Coco cola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386205" y="1899285"/>
            <a:ext cx="9301480" cy="1292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 many villages in india the farmers are using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pepsi and coco cola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in the fields to kill the insects instead of using the pesticides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rcRect t="29325"/>
          <a:stretch>
            <a:fillRect/>
          </a:stretch>
        </p:blipFill>
        <p:spPr>
          <a:xfrm>
            <a:off x="3027680" y="3992880"/>
            <a:ext cx="5305425" cy="20002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Fact about MK. Gandhi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245235" y="1691005"/>
            <a:ext cx="9702165" cy="2585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Mahatma Gandhi was never accorded the </a:t>
            </a:r>
            <a:r>
              <a:rPr kumimoji="0" lang="en-US" sz="2800" i="0" u="none" strike="noStrike" kern="1200" cap="none" spc="0" normalizeH="0" baseline="0" noProof="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'Father of the Nation' 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title by Government of India and no rule or ordinance was ever passed in this regard. 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This was stated by the Union cultural ministry in a response to an RTI query filed by Hathras resident Gaurav Agarwal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78350" y="4333240"/>
            <a:ext cx="2993390" cy="21818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National Language </a:t>
            </a:r>
            <a:endParaRPr lang="en-US" altLang="en-GB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44245" y="2201545"/>
            <a:ext cx="10466070" cy="2153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There is no national language in India. There are various official languages in India at the state/territory level.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However, 343(1) of the Indian constitution specifically mentions that, "The official language of the Union shall be Hindi in Devanagari script.</a:t>
            </a:r>
            <a:endParaRPr kumimoji="0" lang="en-US" sz="2800" i="0" u="none" strike="noStrike" kern="1200" cap="none" spc="0" normalizeH="0" baseline="0" noProof="0" dirty="0">
              <a:gradFill>
                <a:gsLst>
                  <a:gs pos="0">
                    <a:srgbClr val="14CD68"/>
                  </a:gs>
                  <a:gs pos="100000">
                    <a:srgbClr val="0B6E38"/>
                  </a:gs>
                </a:gsLst>
                <a:lin scaled="0"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19015" y="4355465"/>
            <a:ext cx="2553335" cy="22586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National Sport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417320" y="1974850"/>
            <a:ext cx="9150985" cy="1723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No particular sport is recognised as India's national game.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Confirmed by the country's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Ministry of Youth Affairs and Sports.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4CD68"/>
                  </a:gs>
                  <a:gs pos="100000">
                    <a:srgbClr val="0B6E38"/>
                  </a:gs>
                </a:gsLst>
                <a:lin scaled="0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rcRect t="19844" b="8282"/>
          <a:stretch>
            <a:fillRect/>
          </a:stretch>
        </p:blipFill>
        <p:spPr>
          <a:xfrm>
            <a:off x="3863340" y="4596765"/>
            <a:ext cx="3839845" cy="14052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en-GB" b="1"/>
              <a:t>ISRO</a:t>
            </a:r>
            <a:endParaRPr lang="en-US" altLang="en-GB" b="1"/>
          </a:p>
        </p:txBody>
      </p:sp>
      <p:sp>
        <p:nvSpPr>
          <p:cNvPr id="44" name="Rectangle 43"/>
          <p:cNvSpPr/>
          <p:nvPr/>
        </p:nvSpPr>
        <p:spPr>
          <a:xfrm>
            <a:off x="1337310" y="1910080"/>
            <a:ext cx="9517380" cy="861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ISRO is the only organization to </a:t>
            </a:r>
            <a:r>
              <a:rPr kumimoji="0" lang="en-US" sz="2800" i="0" u="none" strike="noStrike" kern="1200" cap="none" spc="0" normalizeH="0" baseline="0" noProof="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discover water</a:t>
            </a:r>
            <a:r>
              <a:rPr kumimoji="0" lang="en-US" sz="280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in the       moon three months before NASA did.</a:t>
            </a:r>
            <a:endParaRPr kumimoji="0" lang="en-US" sz="280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53180" y="3560445"/>
            <a:ext cx="4615180" cy="28422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2906</Words>
  <Application>WPS Presentation</Application>
  <PresentationFormat>Widescreen</PresentationFormat>
  <Paragraphs>142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SimSun</vt:lpstr>
      <vt:lpstr>Wingdings</vt:lpstr>
      <vt:lpstr>Segoe UI</vt:lpstr>
      <vt:lpstr>Calibri</vt:lpstr>
      <vt:lpstr>Microsoft YaHei</vt:lpstr>
      <vt:lpstr>Arial Unicode MS</vt:lpstr>
      <vt:lpstr>Calibri Light</vt:lpstr>
      <vt:lpstr>Calibri</vt:lpstr>
      <vt:lpstr>Office Theme</vt:lpstr>
      <vt:lpstr>PowerPoint 演示文稿</vt:lpstr>
      <vt:lpstr>.</vt:lpstr>
      <vt:lpstr>Newton Method</vt:lpstr>
      <vt:lpstr>Unknown Fact</vt:lpstr>
      <vt:lpstr>Pepsi and Coco cola</vt:lpstr>
      <vt:lpstr>Fact about MK. Gandhi</vt:lpstr>
      <vt:lpstr>National Language </vt:lpstr>
      <vt:lpstr>National Sport</vt:lpstr>
      <vt:lpstr>ISRO</vt:lpstr>
      <vt:lpstr>Cell Phone</vt:lpstr>
      <vt:lpstr>Mobile Phones</vt:lpstr>
      <vt:lpstr>Nokia 1100</vt:lpstr>
      <vt:lpstr>Quiz Time :</vt:lpstr>
      <vt:lpstr>Quiz Time :</vt:lpstr>
      <vt:lpstr>what is the difference between them ? </vt:lpstr>
      <vt:lpstr>T</vt:lpstr>
      <vt:lpstr>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Deepan</cp:lastModifiedBy>
  <cp:revision>4</cp:revision>
  <dcterms:created xsi:type="dcterms:W3CDTF">2021-05-09T21:22:00Z</dcterms:created>
  <dcterms:modified xsi:type="dcterms:W3CDTF">2021-05-11T17:33:41Z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2057-11.2.0.10078</vt:lpwstr>
  </property>
</Properties>
</file>

<file path=docProps/thumbnail.jpeg>
</file>